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Roboto Medium"/>
      <p:regular r:id="rId31"/>
      <p:bold r:id="rId32"/>
      <p:italic r:id="rId33"/>
      <p:boldItalic r:id="rId34"/>
    </p:embeddedFont>
    <p:embeddedFont>
      <p:font typeface="Roboto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pos="432">
          <p15:clr>
            <a:srgbClr val="747775"/>
          </p15:clr>
        </p15:guide>
      </p15:sldGuideLst>
    </p:ext>
    <p:ext uri="GoogleSlidesCustomDataVersion2">
      <go:slidesCustomData xmlns:go="http://customooxmlschemas.google.com/" r:id="rId39" roundtripDataSignature="AMtx7mjm5FEBsN8U8gAe19mBBU2VyxBz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43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edium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Medium-italic.fntdata"/><Relationship Id="rId10" Type="http://schemas.openxmlformats.org/officeDocument/2006/relationships/slide" Target="slides/slide5.xml"/><Relationship Id="rId32" Type="http://schemas.openxmlformats.org/officeDocument/2006/relationships/font" Target="fonts/RobotoMedium-bold.fntdata"/><Relationship Id="rId13" Type="http://schemas.openxmlformats.org/officeDocument/2006/relationships/slide" Target="slides/slide8.xml"/><Relationship Id="rId35" Type="http://schemas.openxmlformats.org/officeDocument/2006/relationships/font" Target="fonts/RobotoLight-regular.fntdata"/><Relationship Id="rId12" Type="http://schemas.openxmlformats.org/officeDocument/2006/relationships/slide" Target="slides/slide7.xml"/><Relationship Id="rId34" Type="http://schemas.openxmlformats.org/officeDocument/2006/relationships/font" Target="fonts/Roboto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RobotoLight-italic.fntdata"/><Relationship Id="rId14" Type="http://schemas.openxmlformats.org/officeDocument/2006/relationships/slide" Target="slides/slide9.xml"/><Relationship Id="rId36" Type="http://schemas.openxmlformats.org/officeDocument/2006/relationships/font" Target="fonts/RobotoLight-bold.fntdata"/><Relationship Id="rId17" Type="http://schemas.openxmlformats.org/officeDocument/2006/relationships/slide" Target="slides/slide12.xml"/><Relationship Id="rId39" Type="http://customschemas.google.com/relationships/presentationmetadata" Target="metadata"/><Relationship Id="rId16" Type="http://schemas.openxmlformats.org/officeDocument/2006/relationships/slide" Target="slides/slide11.xml"/><Relationship Id="rId38" Type="http://schemas.openxmlformats.org/officeDocument/2006/relationships/font" Target="fonts/RobotoLight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85fdb5129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385fdb5129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8c01ed81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38c01ed81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85fdb5129f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385fdb5129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85fdb5129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g385fdb5129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8c01ed81d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g38c01ed81d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85fdb5129f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385fdb5129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8c01ed81d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38c01ed81d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85fdb512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385fdb512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85fdb5129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385fdb5129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85fdb5129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385fdb5129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012169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/>
          <p:nvPr>
            <p:ph type="ctrTitle"/>
          </p:nvPr>
        </p:nvSpPr>
        <p:spPr>
          <a:xfrm>
            <a:off x="585216" y="1929550"/>
            <a:ext cx="6630300" cy="11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3"/>
          <p:cNvSpPr txBox="1"/>
          <p:nvPr>
            <p:ph idx="1" type="subTitle"/>
          </p:nvPr>
        </p:nvSpPr>
        <p:spPr>
          <a:xfrm>
            <a:off x="585266" y="3092200"/>
            <a:ext cx="4804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3"/>
          <p:cNvSpPr txBox="1"/>
          <p:nvPr>
            <p:ph idx="2" type="subTitle"/>
          </p:nvPr>
        </p:nvSpPr>
        <p:spPr>
          <a:xfrm>
            <a:off x="585216" y="3725150"/>
            <a:ext cx="4804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 Light"/>
              <a:buNone/>
              <a:defRPr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13" name="Google Shape;13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1449" y="624450"/>
            <a:ext cx="2926079" cy="45841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E46962"/>
          </p15:clr>
        </p15:guide>
        <p15:guide id="2" orient="horz" pos="432">
          <p15:clr>
            <a:srgbClr val="E46962"/>
          </p15:clr>
        </p15:guide>
        <p15:guide id="3" pos="5495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s 2 Light">
  <p:cSld name="CUSTOM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2"/>
          <p:cNvSpPr/>
          <p:nvPr>
            <p:ph idx="2" type="pic"/>
          </p:nvPr>
        </p:nvSpPr>
        <p:spPr>
          <a:xfrm>
            <a:off x="914400" y="365750"/>
            <a:ext cx="3200400" cy="32004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32"/>
          <p:cNvSpPr/>
          <p:nvPr>
            <p:ph idx="3" type="pic"/>
          </p:nvPr>
        </p:nvSpPr>
        <p:spPr>
          <a:xfrm>
            <a:off x="4800600" y="365750"/>
            <a:ext cx="3200400" cy="32004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s 1 Dark">
  <p:cSld name="CUSTOM_1">
    <p:bg>
      <p:bgPr>
        <a:solidFill>
          <a:schemeClr val="dk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33"/>
          <p:cNvSpPr/>
          <p:nvPr>
            <p:ph idx="2" type="pic"/>
          </p:nvPr>
        </p:nvSpPr>
        <p:spPr>
          <a:xfrm>
            <a:off x="297175" y="285750"/>
            <a:ext cx="4572000" cy="4572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s 2 Dark">
  <p:cSld name="CUSTOM_1_1"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34"/>
          <p:cNvSpPr/>
          <p:nvPr>
            <p:ph idx="2" type="pic"/>
          </p:nvPr>
        </p:nvSpPr>
        <p:spPr>
          <a:xfrm>
            <a:off x="914400" y="365750"/>
            <a:ext cx="3200400" cy="32004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34"/>
          <p:cNvSpPr/>
          <p:nvPr>
            <p:ph idx="3" type="pic"/>
          </p:nvPr>
        </p:nvSpPr>
        <p:spPr>
          <a:xfrm>
            <a:off x="4800600" y="365750"/>
            <a:ext cx="3200400" cy="3200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Left Text Right">
  <p:cSld name="TITLE_AND_BODY_3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5"/>
          <p:cNvSpPr txBox="1"/>
          <p:nvPr>
            <p:ph type="title"/>
          </p:nvPr>
        </p:nvSpPr>
        <p:spPr>
          <a:xfrm>
            <a:off x="3230425" y="305850"/>
            <a:ext cx="550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35"/>
          <p:cNvSpPr txBox="1"/>
          <p:nvPr>
            <p:ph idx="1" type="body"/>
          </p:nvPr>
        </p:nvSpPr>
        <p:spPr>
          <a:xfrm>
            <a:off x="3358950" y="1152475"/>
            <a:ext cx="5380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  <a:defRPr sz="1000">
                <a:solidFill>
                  <a:srgbClr val="66666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○"/>
              <a:defRPr sz="1000">
                <a:solidFill>
                  <a:srgbClr val="66666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■"/>
              <a:defRPr sz="10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67" name="Google Shape;6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" name="Google Shape;68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4350" y="4748200"/>
            <a:ext cx="1463040" cy="19019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35"/>
          <p:cNvCxnSpPr/>
          <p:nvPr/>
        </p:nvCxnSpPr>
        <p:spPr>
          <a:xfrm>
            <a:off x="3358825" y="994275"/>
            <a:ext cx="5380800" cy="1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" name="Google Shape;70;p35"/>
          <p:cNvSpPr/>
          <p:nvPr>
            <p:ph idx="2" type="pic"/>
          </p:nvPr>
        </p:nvSpPr>
        <p:spPr>
          <a:xfrm>
            <a:off x="0" y="-8350"/>
            <a:ext cx="3045000" cy="5151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264">
          <p15:clr>
            <a:srgbClr val="E46962"/>
          </p15:clr>
        </p15:guide>
        <p15:guide id="2" pos="5498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Image Small Text White">
  <p:cSld name="TITLE_AND_BODY_3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6"/>
          <p:cNvSpPr txBox="1"/>
          <p:nvPr>
            <p:ph type="title"/>
          </p:nvPr>
        </p:nvSpPr>
        <p:spPr>
          <a:xfrm>
            <a:off x="7051850" y="484632"/>
            <a:ext cx="1829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3" name="Google Shape;73;p36"/>
          <p:cNvSpPr txBox="1"/>
          <p:nvPr>
            <p:ph idx="1" type="body"/>
          </p:nvPr>
        </p:nvSpPr>
        <p:spPr>
          <a:xfrm>
            <a:off x="7051775" y="1371600"/>
            <a:ext cx="1829700" cy="29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4" name="Google Shape;7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5" name="Google Shape;75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4350" y="4748200"/>
            <a:ext cx="1463040" cy="19019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36"/>
          <p:cNvSpPr/>
          <p:nvPr>
            <p:ph idx="2" type="pic"/>
          </p:nvPr>
        </p:nvSpPr>
        <p:spPr>
          <a:xfrm>
            <a:off x="0" y="-8350"/>
            <a:ext cx="6851400" cy="5151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267">
          <p15:clr>
            <a:srgbClr val="E46962"/>
          </p15:clr>
        </p15:guide>
        <p15:guide id="2" pos="4507">
          <p15:clr>
            <a:srgbClr val="E46962"/>
          </p15:clr>
        </p15:guide>
        <p15:guide id="3" pos="561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Image Small Text Dark">
  <p:cSld name="TITLE_AND_BODY_3_2_3"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7"/>
          <p:cNvSpPr txBox="1"/>
          <p:nvPr>
            <p:ph type="title"/>
          </p:nvPr>
        </p:nvSpPr>
        <p:spPr>
          <a:xfrm>
            <a:off x="7051850" y="484632"/>
            <a:ext cx="1829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37"/>
          <p:cNvSpPr txBox="1"/>
          <p:nvPr>
            <p:ph idx="1" type="body"/>
          </p:nvPr>
        </p:nvSpPr>
        <p:spPr>
          <a:xfrm>
            <a:off x="7051775" y="1371600"/>
            <a:ext cx="1829700" cy="29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" name="Google Shape;81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4350" y="4748200"/>
            <a:ext cx="1463040" cy="19019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37"/>
          <p:cNvSpPr/>
          <p:nvPr>
            <p:ph idx="2" type="pic"/>
          </p:nvPr>
        </p:nvSpPr>
        <p:spPr>
          <a:xfrm>
            <a:off x="0" y="-8350"/>
            <a:ext cx="6851400" cy="5151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268">
          <p15:clr>
            <a:srgbClr val="E46962"/>
          </p15:clr>
        </p15:guide>
        <p15:guide id="2" pos="4510">
          <p15:clr>
            <a:srgbClr val="E46962"/>
          </p15:clr>
        </p15:guide>
        <p15:guide id="3" pos="5612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Image Half Text White">
  <p:cSld name="TITLE_AND_BODY_3_2_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8"/>
          <p:cNvSpPr txBox="1"/>
          <p:nvPr>
            <p:ph type="title"/>
          </p:nvPr>
        </p:nvSpPr>
        <p:spPr>
          <a:xfrm>
            <a:off x="5029200" y="305850"/>
            <a:ext cx="3443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" name="Google Shape;85;p38"/>
          <p:cNvSpPr txBox="1"/>
          <p:nvPr>
            <p:ph idx="1" type="body"/>
          </p:nvPr>
        </p:nvSpPr>
        <p:spPr>
          <a:xfrm>
            <a:off x="5109450" y="1645975"/>
            <a:ext cx="3363000" cy="29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  <a:defRPr sz="1000">
                <a:solidFill>
                  <a:srgbClr val="66666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○"/>
              <a:defRPr sz="1000">
                <a:solidFill>
                  <a:srgbClr val="66666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■"/>
              <a:defRPr sz="10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6" name="Google Shape;86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7" name="Google Shape;87;p38"/>
          <p:cNvCxnSpPr/>
          <p:nvPr/>
        </p:nvCxnSpPr>
        <p:spPr>
          <a:xfrm>
            <a:off x="5118723" y="1462150"/>
            <a:ext cx="33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" name="Google Shape;88;p38"/>
          <p:cNvSpPr/>
          <p:nvPr>
            <p:ph idx="2" type="pic"/>
          </p:nvPr>
        </p:nvSpPr>
        <p:spPr>
          <a:xfrm>
            <a:off x="0" y="-8350"/>
            <a:ext cx="4572000" cy="5151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268">
          <p15:clr>
            <a:srgbClr val="E46962"/>
          </p15:clr>
        </p15:guide>
        <p15:guide id="2" pos="5332">
          <p15:clr>
            <a:srgbClr val="E46962"/>
          </p15:clr>
        </p15:guide>
        <p15:guide id="3" pos="3224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Image Half Text Dark">
  <p:cSld name="TITLE_AND_BODY_3_2_1">
    <p:bg>
      <p:bgPr>
        <a:solidFill>
          <a:schemeClr val="dk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9"/>
          <p:cNvSpPr txBox="1"/>
          <p:nvPr>
            <p:ph type="title"/>
          </p:nvPr>
        </p:nvSpPr>
        <p:spPr>
          <a:xfrm>
            <a:off x="5029200" y="305850"/>
            <a:ext cx="3443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39"/>
          <p:cNvSpPr txBox="1"/>
          <p:nvPr>
            <p:ph idx="1" type="body"/>
          </p:nvPr>
        </p:nvSpPr>
        <p:spPr>
          <a:xfrm>
            <a:off x="5109450" y="1645975"/>
            <a:ext cx="3363000" cy="29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" name="Google Shape;93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4350" y="4748200"/>
            <a:ext cx="1463040" cy="19019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39"/>
          <p:cNvSpPr/>
          <p:nvPr>
            <p:ph idx="2" type="pic"/>
          </p:nvPr>
        </p:nvSpPr>
        <p:spPr>
          <a:xfrm>
            <a:off x="0" y="-8350"/>
            <a:ext cx="4572000" cy="51519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5" name="Google Shape;95;p39"/>
          <p:cNvCxnSpPr/>
          <p:nvPr/>
        </p:nvCxnSpPr>
        <p:spPr>
          <a:xfrm>
            <a:off x="5118723" y="1462150"/>
            <a:ext cx="33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264">
          <p15:clr>
            <a:srgbClr val="E46962"/>
          </p15:clr>
        </p15:guide>
        <p15:guide id="2" pos="3224">
          <p15:clr>
            <a:srgbClr val="E46962"/>
          </p15:clr>
        </p15:guide>
        <p15:guide id="3" pos="5337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Right Text Left">
  <p:cSld name="TITLE_AND_BODY_3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0"/>
          <p:cNvSpPr txBox="1"/>
          <p:nvPr>
            <p:ph type="title"/>
          </p:nvPr>
        </p:nvSpPr>
        <p:spPr>
          <a:xfrm>
            <a:off x="310896" y="305850"/>
            <a:ext cx="550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8" name="Google Shape;98;p40"/>
          <p:cNvSpPr txBox="1"/>
          <p:nvPr>
            <p:ph idx="1" type="body"/>
          </p:nvPr>
        </p:nvSpPr>
        <p:spPr>
          <a:xfrm>
            <a:off x="457196" y="1152475"/>
            <a:ext cx="5509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  <a:defRPr sz="1000">
                <a:solidFill>
                  <a:srgbClr val="66666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○"/>
              <a:defRPr sz="1000">
                <a:solidFill>
                  <a:srgbClr val="66666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■"/>
              <a:defRPr sz="10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9" name="Google Shape;99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" name="Google Shape;100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24" y="4748200"/>
            <a:ext cx="1463040" cy="19019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" name="Google Shape;101;p40"/>
          <p:cNvCxnSpPr/>
          <p:nvPr/>
        </p:nvCxnSpPr>
        <p:spPr>
          <a:xfrm>
            <a:off x="420624" y="994275"/>
            <a:ext cx="5380800" cy="1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" name="Google Shape;102;p40"/>
          <p:cNvSpPr/>
          <p:nvPr>
            <p:ph idx="2" type="pic"/>
          </p:nvPr>
        </p:nvSpPr>
        <p:spPr>
          <a:xfrm>
            <a:off x="6099000" y="-8350"/>
            <a:ext cx="3045000" cy="5151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268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 by Side Medium">
  <p:cSld name="TITLE_AND_BODY_2_1_1">
    <p:bg>
      <p:bgPr>
        <a:solidFill>
          <a:schemeClr val="dk2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1"/>
          <p:cNvSpPr txBox="1"/>
          <p:nvPr>
            <p:ph type="title"/>
          </p:nvPr>
        </p:nvSpPr>
        <p:spPr>
          <a:xfrm>
            <a:off x="320040" y="7810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41"/>
          <p:cNvSpPr txBox="1"/>
          <p:nvPr>
            <p:ph idx="1" type="body"/>
          </p:nvPr>
        </p:nvSpPr>
        <p:spPr>
          <a:xfrm>
            <a:off x="3209925" y="781050"/>
            <a:ext cx="54840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7" name="Google Shape;107;p41"/>
          <p:cNvCxnSpPr/>
          <p:nvPr/>
        </p:nvCxnSpPr>
        <p:spPr>
          <a:xfrm flipH="1" rot="10800000">
            <a:off x="420624" y="723765"/>
            <a:ext cx="2286000" cy="24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8" name="Google Shape;108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24" y="4748200"/>
            <a:ext cx="1463040" cy="19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180">
          <p15:clr>
            <a:srgbClr val="E46962"/>
          </p15:clr>
        </p15:guide>
        <p15:guide id="2" pos="265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 by Side Dark">
  <p:cSld name="TITLE_AND_BODY_2_1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4"/>
          <p:cNvSpPr txBox="1"/>
          <p:nvPr>
            <p:ph type="title"/>
          </p:nvPr>
        </p:nvSpPr>
        <p:spPr>
          <a:xfrm>
            <a:off x="320040" y="7810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" name="Google Shape;17;p24"/>
          <p:cNvSpPr txBox="1"/>
          <p:nvPr>
            <p:ph idx="1" type="body"/>
          </p:nvPr>
        </p:nvSpPr>
        <p:spPr>
          <a:xfrm>
            <a:off x="3209925" y="781050"/>
            <a:ext cx="54840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" name="Google Shape;19;p24"/>
          <p:cNvCxnSpPr/>
          <p:nvPr/>
        </p:nvCxnSpPr>
        <p:spPr>
          <a:xfrm flipH="1" rot="10800000">
            <a:off x="420624" y="723765"/>
            <a:ext cx="2286000" cy="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0" name="Google Shape;20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24" y="4748200"/>
            <a:ext cx="1463040" cy="19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68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2-col">
  <p:cSld name="TITLE_AND_BODY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2"/>
          <p:cNvSpPr txBox="1"/>
          <p:nvPr>
            <p:ph type="title"/>
          </p:nvPr>
        </p:nvSpPr>
        <p:spPr>
          <a:xfrm>
            <a:off x="311700" y="305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1" name="Google Shape;111;p42"/>
          <p:cNvSpPr txBox="1"/>
          <p:nvPr>
            <p:ph idx="1" type="body"/>
          </p:nvPr>
        </p:nvSpPr>
        <p:spPr>
          <a:xfrm>
            <a:off x="685800" y="1152475"/>
            <a:ext cx="3661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▪"/>
              <a:defRPr sz="1000">
                <a:solidFill>
                  <a:schemeClr val="dk1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  <a:defRPr sz="1000">
                <a:solidFill>
                  <a:srgbClr val="66666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○"/>
              <a:defRPr sz="1000">
                <a:solidFill>
                  <a:srgbClr val="66666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■"/>
              <a:defRPr sz="10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2" name="Google Shape;112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42"/>
          <p:cNvSpPr txBox="1"/>
          <p:nvPr>
            <p:ph idx="2" type="body"/>
          </p:nvPr>
        </p:nvSpPr>
        <p:spPr>
          <a:xfrm>
            <a:off x="4686700" y="1152475"/>
            <a:ext cx="3661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▪"/>
              <a:defRPr sz="1000">
                <a:solidFill>
                  <a:schemeClr val="dk1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  <a:defRPr sz="1000">
                <a:solidFill>
                  <a:srgbClr val="66666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○"/>
              <a:defRPr sz="1000">
                <a:solidFill>
                  <a:srgbClr val="66666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■"/>
              <a:defRPr sz="1000">
                <a:solidFill>
                  <a:srgbClr val="666666"/>
                </a:solidFill>
              </a:defRPr>
            </a:lvl9pPr>
          </a:lstStyle>
          <a:p/>
        </p:txBody>
      </p:sp>
      <p:cxnSp>
        <p:nvCxnSpPr>
          <p:cNvPr id="114" name="Google Shape;114;p42"/>
          <p:cNvCxnSpPr/>
          <p:nvPr/>
        </p:nvCxnSpPr>
        <p:spPr>
          <a:xfrm>
            <a:off x="420624" y="1005840"/>
            <a:ext cx="831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5" name="Google Shape;115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24" y="4736592"/>
            <a:ext cx="1463040" cy="19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68">
          <p15:clr>
            <a:srgbClr val="E46962"/>
          </p15:clr>
        </p15:guide>
        <p15:guide id="2" pos="5498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-col">
  <p:cSld name="TITLE_AND_BODY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3"/>
          <p:cNvSpPr txBox="1"/>
          <p:nvPr>
            <p:ph type="title"/>
          </p:nvPr>
        </p:nvSpPr>
        <p:spPr>
          <a:xfrm>
            <a:off x="311700" y="305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8" name="Google Shape;118;p43"/>
          <p:cNvSpPr txBox="1"/>
          <p:nvPr>
            <p:ph idx="1" type="body"/>
          </p:nvPr>
        </p:nvSpPr>
        <p:spPr>
          <a:xfrm>
            <a:off x="753775" y="1152475"/>
            <a:ext cx="2439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9" name="Google Shape;119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43"/>
          <p:cNvSpPr txBox="1"/>
          <p:nvPr>
            <p:ph idx="2" type="body"/>
          </p:nvPr>
        </p:nvSpPr>
        <p:spPr>
          <a:xfrm>
            <a:off x="3352500" y="1152475"/>
            <a:ext cx="2439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21" name="Google Shape;121;p43"/>
          <p:cNvSpPr txBox="1"/>
          <p:nvPr>
            <p:ph idx="3" type="body"/>
          </p:nvPr>
        </p:nvSpPr>
        <p:spPr>
          <a:xfrm>
            <a:off x="5951225" y="1152475"/>
            <a:ext cx="2439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>
                <a:solidFill>
                  <a:srgbClr val="666666"/>
                </a:solidFill>
              </a:defRPr>
            </a:lvl9pPr>
          </a:lstStyle>
          <a:p/>
        </p:txBody>
      </p:sp>
      <p:cxnSp>
        <p:nvCxnSpPr>
          <p:cNvPr id="122" name="Google Shape;122;p43"/>
          <p:cNvCxnSpPr/>
          <p:nvPr/>
        </p:nvCxnSpPr>
        <p:spPr>
          <a:xfrm>
            <a:off x="420624" y="1005840"/>
            <a:ext cx="831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3" name="Google Shape;123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24" y="4736592"/>
            <a:ext cx="1463040" cy="19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68">
          <p15:clr>
            <a:srgbClr val="E46962"/>
          </p15:clr>
        </p15:guide>
        <p15:guide id="2" pos="5498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Slide Image">
  <p:cSld name="CAPTION_ONLY"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et 3 images">
  <p:cSld name="CAPTION_ONLY_1_1">
    <p:bg>
      <p:bgPr>
        <a:solidFill>
          <a:schemeClr val="dk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45"/>
          <p:cNvSpPr/>
          <p:nvPr>
            <p:ph idx="2" type="pic"/>
          </p:nvPr>
        </p:nvSpPr>
        <p:spPr>
          <a:xfrm>
            <a:off x="456400" y="543520"/>
            <a:ext cx="4431900" cy="40539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45"/>
          <p:cNvSpPr/>
          <p:nvPr>
            <p:ph idx="3" type="pic"/>
          </p:nvPr>
        </p:nvSpPr>
        <p:spPr>
          <a:xfrm>
            <a:off x="5115800" y="543525"/>
            <a:ext cx="3573900" cy="187740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Google Shape;131;p45"/>
          <p:cNvSpPr/>
          <p:nvPr>
            <p:ph idx="4" type="pic"/>
          </p:nvPr>
        </p:nvSpPr>
        <p:spPr>
          <a:xfrm>
            <a:off x="5115800" y="2626000"/>
            <a:ext cx="3573900" cy="1971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287">
          <p15:clr>
            <a:srgbClr val="E46962"/>
          </p15:clr>
        </p15:guide>
        <p15:guide id="2" pos="3079">
          <p15:clr>
            <a:srgbClr val="E46962"/>
          </p15:clr>
        </p15:guide>
        <p15:guide id="3" pos="3223">
          <p15:clr>
            <a:srgbClr val="E46962"/>
          </p15:clr>
        </p15:guide>
        <p15:guide id="4" pos="5474">
          <p15:clr>
            <a:srgbClr val="E46962"/>
          </p15:clr>
        </p15:guide>
        <p15:guide id="5" orient="horz" pos="344">
          <p15:clr>
            <a:srgbClr val="E46962"/>
          </p15:clr>
        </p15:guide>
        <p15:guide id="6" orient="horz" pos="1525">
          <p15:clr>
            <a:srgbClr val="E46962"/>
          </p15:clr>
        </p15:guide>
        <p15:guide id="7" orient="horz" pos="1654">
          <p15:clr>
            <a:srgbClr val="E46962"/>
          </p15:clr>
        </p15:guide>
        <p15:guide id="8" orient="horz" pos="2896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Summary">
  <p:cSld name="CAPTION_ONLY_1_1_1">
    <p:bg>
      <p:bgPr>
        <a:solidFill>
          <a:schemeClr val="dk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4" name="Google Shape;134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24" y="4748200"/>
            <a:ext cx="1463040" cy="19019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46"/>
          <p:cNvSpPr txBox="1"/>
          <p:nvPr>
            <p:ph idx="1" type="body"/>
          </p:nvPr>
        </p:nvSpPr>
        <p:spPr>
          <a:xfrm>
            <a:off x="2599525" y="1951300"/>
            <a:ext cx="1860600" cy="12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Medium"/>
              <a:buChar char="●"/>
              <a:defRPr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Medium"/>
              <a:buChar char="○"/>
              <a:defRPr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Medium"/>
              <a:buChar char="▪"/>
              <a:defRPr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Medium"/>
              <a:buChar char="●"/>
              <a:defRPr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Medium"/>
              <a:buChar char="○"/>
              <a:defRPr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Medium"/>
              <a:buChar char="■"/>
              <a:defRPr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Medium"/>
              <a:buChar char="●"/>
              <a:defRPr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Medium"/>
              <a:buChar char="○"/>
              <a:defRPr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Medium"/>
              <a:buChar char="■"/>
              <a:defRPr sz="18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36" name="Google Shape;136;p46"/>
          <p:cNvSpPr/>
          <p:nvPr>
            <p:ph idx="2" type="pic"/>
          </p:nvPr>
        </p:nvSpPr>
        <p:spPr>
          <a:xfrm>
            <a:off x="0" y="549000"/>
            <a:ext cx="2374500" cy="40482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46"/>
          <p:cNvSpPr/>
          <p:nvPr>
            <p:ph idx="3" type="pic"/>
          </p:nvPr>
        </p:nvSpPr>
        <p:spPr>
          <a:xfrm>
            <a:off x="6770400" y="549000"/>
            <a:ext cx="2374500" cy="4048200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46"/>
          <p:cNvSpPr/>
          <p:nvPr>
            <p:ph idx="4" type="pic"/>
          </p:nvPr>
        </p:nvSpPr>
        <p:spPr>
          <a:xfrm>
            <a:off x="2598988" y="549000"/>
            <a:ext cx="1860600" cy="12336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46"/>
          <p:cNvSpPr/>
          <p:nvPr>
            <p:ph idx="5" type="pic"/>
          </p:nvPr>
        </p:nvSpPr>
        <p:spPr>
          <a:xfrm>
            <a:off x="4685300" y="549000"/>
            <a:ext cx="1860600" cy="12336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46"/>
          <p:cNvSpPr/>
          <p:nvPr>
            <p:ph idx="6" type="pic"/>
          </p:nvPr>
        </p:nvSpPr>
        <p:spPr>
          <a:xfrm>
            <a:off x="2598988" y="3344225"/>
            <a:ext cx="1860600" cy="1233600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46"/>
          <p:cNvSpPr/>
          <p:nvPr>
            <p:ph idx="7" type="pic"/>
          </p:nvPr>
        </p:nvSpPr>
        <p:spPr>
          <a:xfrm>
            <a:off x="4685300" y="3344225"/>
            <a:ext cx="1860600" cy="1233600"/>
          </a:xfrm>
          <a:prstGeom prst="rect">
            <a:avLst/>
          </a:prstGeom>
          <a:noFill/>
          <a:ln>
            <a:noFill/>
          </a:ln>
        </p:spPr>
      </p:sp>
      <p:sp>
        <p:nvSpPr>
          <p:cNvPr id="142" name="Google Shape;142;p46"/>
          <p:cNvSpPr/>
          <p:nvPr>
            <p:ph idx="8" type="pic"/>
          </p:nvPr>
        </p:nvSpPr>
        <p:spPr>
          <a:xfrm>
            <a:off x="4685300" y="1946613"/>
            <a:ext cx="1860600" cy="1233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1496">
          <p15:clr>
            <a:srgbClr val="E46962"/>
          </p15:clr>
        </p15:guide>
        <p15:guide id="2" pos="1636">
          <p15:clr>
            <a:srgbClr val="E46962"/>
          </p15:clr>
        </p15:guide>
        <p15:guide id="3" pos="2810">
          <p15:clr>
            <a:srgbClr val="E46962"/>
          </p15:clr>
        </p15:guide>
        <p15:guide id="4" pos="5474">
          <p15:clr>
            <a:srgbClr val="E46962"/>
          </p15:clr>
        </p15:guide>
        <p15:guide id="5" orient="horz" pos="344">
          <p15:clr>
            <a:srgbClr val="E46962"/>
          </p15:clr>
        </p15:guide>
        <p15:guide id="6" orient="horz" pos="1125">
          <p15:clr>
            <a:srgbClr val="E46962"/>
          </p15:clr>
        </p15:guide>
        <p15:guide id="7" orient="horz" pos="1225">
          <p15:clr>
            <a:srgbClr val="E46962"/>
          </p15:clr>
        </p15:guide>
        <p15:guide id="8" orient="horz" pos="2896">
          <p15:clr>
            <a:srgbClr val="E46962"/>
          </p15:clr>
        </p15:guide>
        <p15:guide id="9" pos="2951">
          <p15:clr>
            <a:srgbClr val="E46962"/>
          </p15:clr>
        </p15:guide>
        <p15:guide id="10" pos="4264">
          <p15:clr>
            <a:srgbClr val="E46962"/>
          </p15:clr>
        </p15:guide>
        <p15:guide id="11" pos="4123">
          <p15:clr>
            <a:srgbClr val="E46962"/>
          </p15:clr>
        </p15:guide>
        <p15:guide id="12" orient="horz" pos="2107">
          <p15:clr>
            <a:srgbClr val="E46962"/>
          </p15:clr>
        </p15:guide>
        <p15:guide id="13" orient="horz" pos="2006">
          <p15:clr>
            <a:srgbClr val="E46962"/>
          </p15:clr>
        </p15:guide>
        <p15:guide id="14" pos="265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 type="blank">
  <p:cSld name="BLANK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266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k Blue">
  <p:cSld name="BLANK_1">
    <p:bg>
      <p:bgPr>
        <a:solidFill>
          <a:schemeClr val="dk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63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BLANK_1_1">
    <p:bg>
      <p:bgPr>
        <a:solidFill>
          <a:schemeClr val="dk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49"/>
          <p:cNvPicPr preferRelativeResize="0"/>
          <p:nvPr/>
        </p:nvPicPr>
        <p:blipFill rotWithShape="1">
          <a:blip r:embed="rId2">
            <a:alphaModFix/>
          </a:blip>
          <a:srcRect b="2807" l="328" r="0" t="0"/>
          <a:stretch/>
        </p:blipFill>
        <p:spPr>
          <a:xfrm>
            <a:off x="4572000" y="0"/>
            <a:ext cx="4571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2500" y="2209804"/>
            <a:ext cx="2784200" cy="3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65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Dark" type="secHead">
  <p:cSld name="SECTION_HEADER">
    <p:bg>
      <p:bgPr>
        <a:solidFill>
          <a:schemeClr val="dk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5"/>
          <p:cNvSpPr txBox="1"/>
          <p:nvPr>
            <p:ph type="title"/>
          </p:nvPr>
        </p:nvSpPr>
        <p:spPr>
          <a:xfrm>
            <a:off x="586925" y="1970725"/>
            <a:ext cx="662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25"/>
          <p:cNvSpPr txBox="1"/>
          <p:nvPr>
            <p:ph idx="1" type="subTitle"/>
          </p:nvPr>
        </p:nvSpPr>
        <p:spPr>
          <a:xfrm>
            <a:off x="589325" y="2880360"/>
            <a:ext cx="570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Light"/>
              <a:buNone/>
              <a:defRPr sz="18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25" name="Google Shape;25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24" y="4748200"/>
            <a:ext cx="1463040" cy="19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34">
          <p15:clr>
            <a:srgbClr val="E46962"/>
          </p15:clr>
        </p15:guide>
        <p15:guide id="2" orient="horz" pos="3103">
          <p15:clr>
            <a:srgbClr val="E46962"/>
          </p15:clr>
        </p15:guide>
        <p15:guide id="3" pos="5493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de by Side White">
  <p:cSld name="TITLE_AND_BODY_2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6"/>
          <p:cNvSpPr txBox="1"/>
          <p:nvPr>
            <p:ph type="title"/>
          </p:nvPr>
        </p:nvSpPr>
        <p:spPr>
          <a:xfrm>
            <a:off x="322450" y="7810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26"/>
          <p:cNvSpPr txBox="1"/>
          <p:nvPr>
            <p:ph idx="1" type="body"/>
          </p:nvPr>
        </p:nvSpPr>
        <p:spPr>
          <a:xfrm>
            <a:off x="3209925" y="781050"/>
            <a:ext cx="54840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  <a:defRPr sz="1000">
                <a:solidFill>
                  <a:srgbClr val="66666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○"/>
              <a:defRPr sz="1000">
                <a:solidFill>
                  <a:srgbClr val="66666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■"/>
              <a:defRPr sz="10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9" name="Google Shape;2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0" name="Google Shape;30;p26"/>
          <p:cNvCxnSpPr/>
          <p:nvPr/>
        </p:nvCxnSpPr>
        <p:spPr>
          <a:xfrm flipH="1" rot="10800000">
            <a:off x="420624" y="723765"/>
            <a:ext cx="2286000" cy="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1" name="Google Shape;3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24" y="4736592"/>
            <a:ext cx="1463040" cy="19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68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Medium">
  <p:cSld name="SECTION_HEADER_1">
    <p:bg>
      <p:bgPr>
        <a:solidFill>
          <a:schemeClr val="dk2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27"/>
          <p:cNvSpPr txBox="1"/>
          <p:nvPr>
            <p:ph type="title"/>
          </p:nvPr>
        </p:nvSpPr>
        <p:spPr>
          <a:xfrm>
            <a:off x="586925" y="1970725"/>
            <a:ext cx="662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" name="Google Shape;35;p27"/>
          <p:cNvSpPr txBox="1"/>
          <p:nvPr>
            <p:ph idx="1" type="subTitle"/>
          </p:nvPr>
        </p:nvSpPr>
        <p:spPr>
          <a:xfrm>
            <a:off x="589325" y="2880360"/>
            <a:ext cx="5709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36" name="Google Shape;36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24" y="4748200"/>
            <a:ext cx="1463040" cy="19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32">
          <p15:clr>
            <a:srgbClr val="E46962"/>
          </p15:clr>
        </p15:guide>
        <p15:guide id="2" orient="horz" pos="3103">
          <p15:clr>
            <a:srgbClr val="E46962"/>
          </p15:clr>
        </p15:guide>
        <p15:guide id="3" pos="5498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1-col" type="tx">
  <p:cSld name="TITLE_AND_BOD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8"/>
          <p:cNvSpPr txBox="1"/>
          <p:nvPr>
            <p:ph type="title"/>
          </p:nvPr>
        </p:nvSpPr>
        <p:spPr>
          <a:xfrm>
            <a:off x="311700" y="305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" type="body"/>
          </p:nvPr>
        </p:nvSpPr>
        <p:spPr>
          <a:xfrm>
            <a:off x="685800" y="1152475"/>
            <a:ext cx="7786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▪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40" name="Google Shape;4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" name="Google Shape;41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24" y="4736592"/>
            <a:ext cx="1463040" cy="19019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" name="Google Shape;42;p28"/>
          <p:cNvCxnSpPr/>
          <p:nvPr/>
        </p:nvCxnSpPr>
        <p:spPr>
          <a:xfrm>
            <a:off x="420624" y="1005840"/>
            <a:ext cx="831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265">
          <p15:clr>
            <a:srgbClr val="E46962"/>
          </p15:clr>
        </p15:guide>
        <p15:guide id="2" pos="5495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body">
  <p:cSld name="TITLE_AND_BODY_4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9"/>
          <p:cNvSpPr txBox="1"/>
          <p:nvPr>
            <p:ph type="title"/>
          </p:nvPr>
        </p:nvSpPr>
        <p:spPr>
          <a:xfrm>
            <a:off x="311700" y="305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" name="Google Shape;46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24" y="4736592"/>
            <a:ext cx="1463040" cy="19019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" name="Google Shape;47;p29"/>
          <p:cNvCxnSpPr/>
          <p:nvPr/>
        </p:nvCxnSpPr>
        <p:spPr>
          <a:xfrm>
            <a:off x="420624" y="1005840"/>
            <a:ext cx="831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264">
          <p15:clr>
            <a:srgbClr val="E46962"/>
          </p15:clr>
        </p15:guide>
        <p15:guide id="2" pos="5495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Number Only">
  <p:cSld name="TITLE_AND_BODY_4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64">
          <p15:clr>
            <a:srgbClr val="E46962"/>
          </p15:clr>
        </p15:guide>
        <p15:guide id="2" pos="5495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s 1 Light">
  <p:cSld name="CUSTOM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1"/>
          <p:cNvSpPr/>
          <p:nvPr>
            <p:ph idx="2" type="pic"/>
          </p:nvPr>
        </p:nvSpPr>
        <p:spPr>
          <a:xfrm>
            <a:off x="297175" y="285750"/>
            <a:ext cx="4572000" cy="457200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/>
          <p:nvPr>
            <p:ph type="title"/>
          </p:nvPr>
        </p:nvSpPr>
        <p:spPr>
          <a:xfrm>
            <a:off x="311700" y="305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1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2"/>
          <p:cNvSpPr txBox="1"/>
          <p:nvPr>
            <p:ph idx="1" type="body"/>
          </p:nvPr>
        </p:nvSpPr>
        <p:spPr>
          <a:xfrm>
            <a:off x="685800" y="1152475"/>
            <a:ext cx="7786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▪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96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molab.marimo.io/notebooks/nb_pmFGGQdec3PZmWt9rZCCZ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"/>
          <p:cNvSpPr txBox="1"/>
          <p:nvPr>
            <p:ph type="ctrTitle"/>
          </p:nvPr>
        </p:nvSpPr>
        <p:spPr>
          <a:xfrm>
            <a:off x="585226" y="1929550"/>
            <a:ext cx="7177800" cy="11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Module 6: Modern Deep Learning Architectures - Part 3</a:t>
            </a:r>
            <a:endParaRPr/>
          </a:p>
        </p:txBody>
      </p:sp>
      <p:sp>
        <p:nvSpPr>
          <p:cNvPr id="154" name="Google Shape;154;p1"/>
          <p:cNvSpPr txBox="1"/>
          <p:nvPr>
            <p:ph idx="2" type="subTitle"/>
          </p:nvPr>
        </p:nvSpPr>
        <p:spPr>
          <a:xfrm>
            <a:off x="585216" y="3344150"/>
            <a:ext cx="4804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2200">
                <a:solidFill>
                  <a:schemeClr val="lt1"/>
                </a:solidFill>
              </a:rPr>
              <a:t>Fall 2025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155" name="Google Shape;155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85fdb5129f_0_40"/>
          <p:cNvSpPr txBox="1"/>
          <p:nvPr>
            <p:ph type="title"/>
          </p:nvPr>
        </p:nvSpPr>
        <p:spPr>
          <a:xfrm>
            <a:off x="322450" y="781050"/>
            <a:ext cx="2710500" cy="3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Problems with the Vanilla GAN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2800"/>
              <a:buNone/>
            </a:pPr>
            <a:r>
              <a:t/>
            </a:r>
            <a:endParaRPr b="0" sz="1600"/>
          </a:p>
        </p:txBody>
      </p:sp>
      <p:sp>
        <p:nvSpPr>
          <p:cNvPr id="226" name="Google Shape;226;g385fdb5129f_0_40"/>
          <p:cNvSpPr txBox="1"/>
          <p:nvPr>
            <p:ph idx="1" type="body"/>
          </p:nvPr>
        </p:nvSpPr>
        <p:spPr>
          <a:xfrm>
            <a:off x="3209925" y="476250"/>
            <a:ext cx="5484000" cy="4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Regular GANs are </a:t>
            </a:r>
            <a:r>
              <a:rPr b="1" lang="en"/>
              <a:t>hard to train</a:t>
            </a:r>
            <a:r>
              <a:rPr lang="en"/>
              <a:t> due to the adversarial dynamics between the generator and discriminator:</a:t>
            </a: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/>
              <a:t>Sometimes the generator gets no useful feedback (“everything is bad”).</a:t>
            </a: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/>
              <a:t>Sometimes the training can collapse. For example, the generator produces limited </a:t>
            </a:r>
            <a:r>
              <a:rPr lang="en"/>
              <a:t>varieties</a:t>
            </a:r>
            <a:r>
              <a:rPr lang="en"/>
              <a:t> of outputs that successfully fool the discriminator.</a:t>
            </a: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Other training instability (e.g., oscillations and divergence) are common. </a:t>
            </a: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Hard to measure convergence or progress.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27" name="Google Shape;227;g385fdb5129f_0_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8c01ed81db_0_0"/>
          <p:cNvSpPr txBox="1"/>
          <p:nvPr>
            <p:ph type="title"/>
          </p:nvPr>
        </p:nvSpPr>
        <p:spPr>
          <a:xfrm>
            <a:off x="322450" y="781050"/>
            <a:ext cx="2710500" cy="3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Problems with the Vanilla GAN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2800"/>
              <a:buNone/>
            </a:pPr>
            <a:r>
              <a:t/>
            </a:r>
            <a:endParaRPr b="0" sz="1600"/>
          </a:p>
        </p:txBody>
      </p:sp>
      <p:sp>
        <p:nvSpPr>
          <p:cNvPr id="233" name="Google Shape;233;g38c01ed81db_0_0"/>
          <p:cNvSpPr txBox="1"/>
          <p:nvPr>
            <p:ph idx="1" type="body"/>
          </p:nvPr>
        </p:nvSpPr>
        <p:spPr>
          <a:xfrm>
            <a:off x="3209925" y="476250"/>
            <a:ext cx="5484000" cy="4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Mitigations:</a:t>
            </a: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Use </a:t>
            </a:r>
            <a:r>
              <a:rPr b="1" lang="en"/>
              <a:t>batch normalization</a:t>
            </a:r>
            <a:r>
              <a:rPr lang="en"/>
              <a:t> to stabilize training and smooth gradient flow</a:t>
            </a: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Use </a:t>
            </a:r>
            <a:r>
              <a:rPr b="1" lang="en"/>
              <a:t>LeakyReLU</a:t>
            </a:r>
            <a:r>
              <a:rPr lang="en"/>
              <a:t> activations in the discriminator to prevent dead neurons</a:t>
            </a: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Use </a:t>
            </a:r>
            <a:r>
              <a:rPr b="1" lang="en"/>
              <a:t>Wasserstein loss</a:t>
            </a:r>
            <a:r>
              <a:rPr lang="en"/>
              <a:t> for more stable gradients</a:t>
            </a: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Start with small learning rates (e.g., 1e-4) and monitor both generator and discriminator losses </a:t>
            </a: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Visualize generated samples at intervals to detect mode collapse early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34" name="Google Shape;234;g38c01ed81db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85fdb5129f_0_52"/>
          <p:cNvSpPr txBox="1"/>
          <p:nvPr>
            <p:ph type="title"/>
          </p:nvPr>
        </p:nvSpPr>
        <p:spPr>
          <a:xfrm>
            <a:off x="322450" y="781050"/>
            <a:ext cx="26151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Wasserstein GAN (WGAN)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</p:txBody>
      </p:sp>
      <p:sp>
        <p:nvSpPr>
          <p:cNvPr id="240" name="Google Shape;240;g385fdb5129f_0_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" name="Google Shape;241;g385fdb5129f_0_52"/>
          <p:cNvSpPr txBox="1"/>
          <p:nvPr>
            <p:ph idx="1" type="body"/>
          </p:nvPr>
        </p:nvSpPr>
        <p:spPr>
          <a:xfrm>
            <a:off x="3298125" y="267184"/>
            <a:ext cx="5484000" cy="4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WGAN uses a new way to measure how close fake and real data are. Instead of “real or fake,” it measures </a:t>
            </a:r>
            <a:r>
              <a:rPr b="1" lang="en"/>
              <a:t>how far apart</a:t>
            </a:r>
            <a:r>
              <a:rPr lang="en"/>
              <a:t> they are.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b="1" lang="en"/>
              <a:t>Wasserstein Distance:</a:t>
            </a:r>
            <a:r>
              <a:rPr lang="en"/>
              <a:t> </a:t>
            </a:r>
            <a:r>
              <a:rPr lang="en"/>
              <a:t>Measures the difference between the real and generated data distribution in terms of how much “work” is required to transform one distribution into the other.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2" name="Google Shape;242;g385fdb5129f_0_52" title="Screenshot 2025-10-12 at 7.21.1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7400" y="3202042"/>
            <a:ext cx="4715050" cy="146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85fdb5129f_0_31"/>
          <p:cNvSpPr txBox="1"/>
          <p:nvPr>
            <p:ph type="title"/>
          </p:nvPr>
        </p:nvSpPr>
        <p:spPr>
          <a:xfrm>
            <a:off x="322450" y="781050"/>
            <a:ext cx="26151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WGAN Loss Functions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</p:txBody>
      </p:sp>
      <p:sp>
        <p:nvSpPr>
          <p:cNvPr id="248" name="Google Shape;248;g385fdb5129f_0_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" name="Google Shape;249;g385fdb5129f_0_31"/>
          <p:cNvSpPr txBox="1"/>
          <p:nvPr>
            <p:ph idx="1" type="body"/>
          </p:nvPr>
        </p:nvSpPr>
        <p:spPr>
          <a:xfrm>
            <a:off x="3298125" y="267184"/>
            <a:ext cx="5484000" cy="4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b="1" lang="en"/>
              <a:t>Discriminator Loss Function</a:t>
            </a:r>
            <a:endParaRPr b="1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/>
              <a:t>Change labels to 1 (real image) and -1(fake image) instead of 0 and -1, output range: (-∞, ∞)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/>
              <a:t>Change loss to: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Generator Loss</a:t>
            </a:r>
            <a:endParaRPr b="1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/>
              <a:t>Loss is small when the discriminator gives high scores to the images generated by the generator.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250" name="Google Shape;250;g385fdb5129f_0_31" title="Screenshot 2025-10-12 at 7.44.0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9259" y="1827425"/>
            <a:ext cx="3341750" cy="79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g385fdb5129f_0_31" title="Screenshot 2025-10-12 at 7.45.04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5275" y="4143275"/>
            <a:ext cx="1868325" cy="67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9"/>
          <p:cNvSpPr txBox="1"/>
          <p:nvPr>
            <p:ph type="title"/>
          </p:nvPr>
        </p:nvSpPr>
        <p:spPr>
          <a:xfrm>
            <a:off x="322450" y="7810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One last thing…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b="0" lang="en" sz="1600"/>
              <a:t>Allowing scores to range from -∞ to ∞, introduces potential instability to the neural network.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57" name="Google Shape;257;p9"/>
          <p:cNvSpPr txBox="1"/>
          <p:nvPr>
            <p:ph idx="1" type="body"/>
          </p:nvPr>
        </p:nvSpPr>
        <p:spPr>
          <a:xfrm>
            <a:off x="3075500" y="400050"/>
            <a:ext cx="5618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b="1" lang="en"/>
              <a:t>Lipschitz Condition and Gradient Penalty Loss</a:t>
            </a:r>
            <a:endParaRPr b="1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/>
              <a:t>We need to make sure that if two images are close in terms of pixels, the discriminator will give them similar scores.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/>
              <a:t>Mathematically a function D(x) that satisfies: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"/>
              <a:t>|D(x</a:t>
            </a:r>
            <a:r>
              <a:rPr baseline="-25000" lang="en"/>
              <a:t>1</a:t>
            </a:r>
            <a:r>
              <a:rPr lang="en"/>
              <a:t>) - D(x</a:t>
            </a:r>
            <a:r>
              <a:rPr baseline="-25000" lang="en"/>
              <a:t>2</a:t>
            </a:r>
            <a:r>
              <a:rPr lang="en"/>
              <a:t>)| &lt; |x</a:t>
            </a:r>
            <a:r>
              <a:rPr baseline="-25000" lang="en"/>
              <a:t>1</a:t>
            </a:r>
            <a:r>
              <a:rPr lang="en"/>
              <a:t> - x</a:t>
            </a:r>
            <a:r>
              <a:rPr baseline="-25000" lang="en"/>
              <a:t>2</a:t>
            </a:r>
            <a:r>
              <a:rPr lang="en"/>
              <a:t>|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"/>
              <a:t>is called </a:t>
            </a:r>
            <a:r>
              <a:rPr b="1" lang="en"/>
              <a:t>1-Lipschitz continuous</a:t>
            </a:r>
            <a:r>
              <a:rPr lang="en"/>
              <a:t>. This condition can be guaranteed by not allowing the gradient norm to be larger than 1. 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way to address this is to introduce a term in the loss function that </a:t>
            </a:r>
            <a:r>
              <a:rPr i="1" lang="en"/>
              <a:t>penalizes gradient deviating from 1</a:t>
            </a:r>
            <a:r>
              <a:rPr lang="en"/>
              <a:t> (this is called a “soft” condition, so it does not guarantee the Lipschitz continuity, but is sufficient in practice).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58" name="Google Shape;25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0"/>
          <p:cNvSpPr txBox="1"/>
          <p:nvPr>
            <p:ph type="title"/>
          </p:nvPr>
        </p:nvSpPr>
        <p:spPr>
          <a:xfrm>
            <a:off x="322450" y="7810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Training Algorithm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/>
              <a:t>Practical: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0" lang="en" sz="1600" u="sng">
                <a:solidFill>
                  <a:schemeClr val="hlink"/>
                </a:solidFill>
                <a:hlinkClick r:id="rId3"/>
              </a:rPr>
              <a:t>Generative Adversarial Networks (GAN)</a:t>
            </a:r>
            <a:endParaRPr b="0" sz="1600"/>
          </a:p>
        </p:txBody>
      </p:sp>
      <p:sp>
        <p:nvSpPr>
          <p:cNvPr id="264" name="Google Shape;26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10"/>
          <p:cNvSpPr txBox="1"/>
          <p:nvPr>
            <p:ph idx="1" type="body"/>
          </p:nvPr>
        </p:nvSpPr>
        <p:spPr>
          <a:xfrm>
            <a:off x="3209925" y="781050"/>
            <a:ext cx="54840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/>
              <a:t>Iterate k times through the training loop of the critic.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/>
              <a:t>Calculate the critic loss.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/>
              <a:t>Calculate the gradient penalty.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/>
              <a:t>The critic loss function is a weighted sum of the critic loss and the gradient penalty.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/>
              <a:t>Update the weights of the critic.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/>
              <a:t>Calculate the loss for the generator.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/>
              <a:t>Update the weights of the generator.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8c01ed81db_0_6"/>
          <p:cNvSpPr txBox="1"/>
          <p:nvPr>
            <p:ph type="title"/>
          </p:nvPr>
        </p:nvSpPr>
        <p:spPr>
          <a:xfrm>
            <a:off x="322450" y="7810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Evaluation Metrics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0" sz="1600"/>
          </a:p>
        </p:txBody>
      </p:sp>
      <p:sp>
        <p:nvSpPr>
          <p:cNvPr id="271" name="Google Shape;271;g38c01ed81db_0_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g38c01ed81db_0_6"/>
          <p:cNvSpPr txBox="1"/>
          <p:nvPr>
            <p:ph idx="1" type="body"/>
          </p:nvPr>
        </p:nvSpPr>
        <p:spPr>
          <a:xfrm>
            <a:off x="3209925" y="781050"/>
            <a:ext cx="54840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Evaluating GAN performance is challenging because there is no explicit likelihood or loss that correlates perfectly with visual or perceptual quality. Some metrics generally used are: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Human Evaluation.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Inception Score (</a:t>
            </a:r>
            <a:r>
              <a:rPr b="1" lang="en"/>
              <a:t>IS</a:t>
            </a:r>
            <a:r>
              <a:rPr lang="en"/>
              <a:t>): Measure both image quality and diversity. Use a pretrained Inception network to compute conditional label distribution p(y|x) for generated images. 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Frechet Inception Distance (</a:t>
            </a:r>
            <a:r>
              <a:rPr b="1" lang="en"/>
              <a:t>FID</a:t>
            </a:r>
            <a:r>
              <a:rPr lang="en"/>
              <a:t>): Compare feature distributions of real and generated images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Downstream task metrics: e.g., how generated samples affect classifier training.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1"/>
          <p:cNvSpPr txBox="1"/>
          <p:nvPr>
            <p:ph type="title"/>
          </p:nvPr>
        </p:nvSpPr>
        <p:spPr>
          <a:xfrm>
            <a:off x="586925" y="1970725"/>
            <a:ext cx="662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Variations of GANs</a:t>
            </a:r>
            <a:endParaRPr/>
          </a:p>
        </p:txBody>
      </p:sp>
      <p:sp>
        <p:nvSpPr>
          <p:cNvPr id="278" name="Google Shape;27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accent4"/>
                </a:solidFill>
              </a:rPr>
              <a:t>‹#›</a:t>
            </a:fld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2"/>
          <p:cNvSpPr txBox="1"/>
          <p:nvPr>
            <p:ph type="title"/>
          </p:nvPr>
        </p:nvSpPr>
        <p:spPr>
          <a:xfrm>
            <a:off x="322450" y="7048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Conditional GAN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b="0" lang="en" sz="1600"/>
              <a:t>Can we get the generator to create images based on a label?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2800"/>
              <a:buNone/>
            </a:pPr>
            <a:r>
              <a:t/>
            </a:r>
            <a:endParaRPr b="0" sz="1600"/>
          </a:p>
        </p:txBody>
      </p:sp>
      <p:sp>
        <p:nvSpPr>
          <p:cNvPr id="284" name="Google Shape;28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Conditional GAN architecture diagram showing one-hot encoded labels being added to the generator and the critic." id="285" name="Google Shape;285;p12" title="Screenshot 2025-04-03 at 5.39.04 AM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69925" y="760050"/>
            <a:ext cx="3505625" cy="253662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2"/>
          <p:cNvSpPr txBox="1"/>
          <p:nvPr>
            <p:ph idx="1" type="body"/>
          </p:nvPr>
        </p:nvSpPr>
        <p:spPr>
          <a:xfrm>
            <a:off x="3282200" y="3283875"/>
            <a:ext cx="54840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As input to the generator use both the random latent vectors as before and one-hot encoded label vectors.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As input to the critic transform the one-hot encoded labels to match the format of the input images and use them in addition to the fake/real images.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87" name="Google Shape;287;p12"/>
          <p:cNvSpPr txBox="1"/>
          <p:nvPr/>
        </p:nvSpPr>
        <p:spPr>
          <a:xfrm>
            <a:off x="3003200" y="302850"/>
            <a:ext cx="6108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Idea</a:t>
            </a:r>
            <a:r>
              <a:rPr b="0" i="0" lang="en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Add labels to the input of both the generator and the critic:</a:t>
            </a:r>
            <a:endParaRPr b="0" i="0" sz="2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12"/>
          <p:cNvSpPr txBox="1"/>
          <p:nvPr/>
        </p:nvSpPr>
        <p:spPr>
          <a:xfrm>
            <a:off x="322450" y="3535775"/>
            <a:ext cx="2512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Image Source: Foster, D. (2024). Generative deep learning: Teaching machines to paint, write, compose, and play (2nd ed.). O'Reilly Media.</a:t>
            </a:r>
            <a:endParaRPr b="0" i="0" sz="1200" u="none" cap="none" strike="noStrike">
              <a:solidFill>
                <a:srgbClr val="0121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85fdb5129f_0_72"/>
          <p:cNvSpPr txBox="1"/>
          <p:nvPr>
            <p:ph type="title"/>
          </p:nvPr>
        </p:nvSpPr>
        <p:spPr>
          <a:xfrm>
            <a:off x="322450" y="7048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 CycleGAN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b="0" lang="en" sz="1600"/>
              <a:t>Can we translate one image to another image?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2800"/>
              <a:buNone/>
            </a:pPr>
            <a:r>
              <a:t/>
            </a:r>
            <a:endParaRPr b="0" sz="1600"/>
          </a:p>
        </p:txBody>
      </p:sp>
      <p:sp>
        <p:nvSpPr>
          <p:cNvPr id="294" name="Google Shape;294;g385fdb5129f_0_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g385fdb5129f_0_72"/>
          <p:cNvSpPr txBox="1"/>
          <p:nvPr/>
        </p:nvSpPr>
        <p:spPr>
          <a:xfrm>
            <a:off x="3003200" y="302850"/>
            <a:ext cx="61086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Idea</a:t>
            </a:r>
            <a:r>
              <a:rPr b="0" i="0" lang="en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Learn to translate between two image domains (X ↔ Y) without paired data by training two generators (X→Y and Y→X) and enforcing cycle consistency so that translating there and back reconstructs the original image.</a:t>
            </a:r>
            <a:endParaRPr b="0" i="0" sz="2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g385fdb5129f_0_72"/>
          <p:cNvSpPr txBox="1"/>
          <p:nvPr/>
        </p:nvSpPr>
        <p:spPr>
          <a:xfrm>
            <a:off x="322450" y="3535775"/>
            <a:ext cx="2512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Image Source:</a:t>
            </a:r>
            <a:r>
              <a:rPr lang="en" sz="1200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 Zhu et al. </a:t>
            </a:r>
            <a:r>
              <a:rPr b="0" i="0" lang="en" sz="1200" u="none" cap="none" strike="noStrike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(20</a:t>
            </a:r>
            <a:r>
              <a:rPr lang="en" sz="1200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b="0" i="0" lang="en" sz="1200" u="none" cap="none" strike="noStrike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). </a:t>
            </a:r>
            <a:r>
              <a:rPr lang="en" sz="1200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“Unpaired image-to-image translation using cycle consistent adversarial networks.</a:t>
            </a:r>
            <a:endParaRPr b="0" i="0" sz="1200" u="none" cap="none" strike="noStrike">
              <a:solidFill>
                <a:srgbClr val="0121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97" name="Google Shape;297;g385fdb5129f_0_72" title="Screenshot 2025-10-12 at 9.35.4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7650" y="1841131"/>
            <a:ext cx="6003950" cy="2793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"/>
          <p:cNvSpPr txBox="1"/>
          <p:nvPr>
            <p:ph type="title"/>
          </p:nvPr>
        </p:nvSpPr>
        <p:spPr>
          <a:xfrm>
            <a:off x="320040" y="7810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61" name="Google Shape;161;p2"/>
          <p:cNvSpPr txBox="1"/>
          <p:nvPr>
            <p:ph idx="1" type="body"/>
          </p:nvPr>
        </p:nvSpPr>
        <p:spPr>
          <a:xfrm>
            <a:off x="3057525" y="704850"/>
            <a:ext cx="5484000" cy="35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Generative Adversarial Networks (GAN)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Wasserstein GAN with Gradient Penalty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Conditional GAN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CycleGAN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200"/>
              <a:buChar char="●"/>
            </a:pPr>
            <a:r>
              <a:rPr lang="en" sz="2200"/>
              <a:t>Class Activity - GAN</a:t>
            </a:r>
            <a:endParaRPr sz="2200"/>
          </a:p>
        </p:txBody>
      </p:sp>
      <p:sp>
        <p:nvSpPr>
          <p:cNvPr id="162" name="Google Shape;16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sz="1000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rPr>
              <a:t>‹#›</a:t>
            </a:fld>
            <a:endParaRPr sz="1000">
              <a:solidFill>
                <a:schemeClr val="accent4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8c01ed81db_0_12"/>
          <p:cNvSpPr txBox="1"/>
          <p:nvPr>
            <p:ph type="title"/>
          </p:nvPr>
        </p:nvSpPr>
        <p:spPr>
          <a:xfrm>
            <a:off x="322450" y="7048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 CycleGAN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b="0" lang="en" sz="1600"/>
              <a:t>Can we translate one image to another image?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2800"/>
              <a:buNone/>
            </a:pPr>
            <a:r>
              <a:t/>
            </a:r>
            <a:endParaRPr b="0" sz="1600"/>
          </a:p>
        </p:txBody>
      </p:sp>
      <p:sp>
        <p:nvSpPr>
          <p:cNvPr id="303" name="Google Shape;303;g38c01ed81db_0_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4" name="Google Shape;304;g38c01ed81db_0_12"/>
          <p:cNvSpPr txBox="1"/>
          <p:nvPr/>
        </p:nvSpPr>
        <p:spPr>
          <a:xfrm>
            <a:off x="3003200" y="302850"/>
            <a:ext cx="6108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Two (conditional) generators: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G: turn X into Y (e.g., horse into zebra)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F: turn Y into X (e.g., zebra into horse)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Two discriminators: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baseline="-25000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x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is it a realistic horse?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baseline="-25000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is it a realistic zebra?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g38c01ed81db_0_12"/>
          <p:cNvSpPr txBox="1"/>
          <p:nvPr/>
        </p:nvSpPr>
        <p:spPr>
          <a:xfrm>
            <a:off x="322450" y="3535775"/>
            <a:ext cx="2512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Image Source:</a:t>
            </a:r>
            <a:r>
              <a:rPr lang="en" sz="1200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 Zhu et al. </a:t>
            </a:r>
            <a:r>
              <a:rPr b="0" i="0" lang="en" sz="1200" u="none" cap="none" strike="noStrike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(20</a:t>
            </a:r>
            <a:r>
              <a:rPr lang="en" sz="1200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20</a:t>
            </a:r>
            <a:r>
              <a:rPr b="0" i="0" lang="en" sz="1200" u="none" cap="none" strike="noStrike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). </a:t>
            </a:r>
            <a:r>
              <a:rPr lang="en" sz="1200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“Unpaired image-to-image translation using cycle consistent adversarial networks.</a:t>
            </a:r>
            <a:endParaRPr b="0" i="0" sz="1200" u="none" cap="none" strike="noStrike">
              <a:solidFill>
                <a:srgbClr val="0121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6" name="Google Shape;306;g38c01ed81db_0_12" title="Screenshot 2025-10-12 at 10.31.21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7916" y="2525539"/>
            <a:ext cx="5876775" cy="23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3"/>
          <p:cNvSpPr txBox="1"/>
          <p:nvPr>
            <p:ph type="title"/>
          </p:nvPr>
        </p:nvSpPr>
        <p:spPr>
          <a:xfrm>
            <a:off x="313450" y="1647725"/>
            <a:ext cx="8634600" cy="12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Implementing GAN in PyTorch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600"/>
              <a:t>Class Activities: Adding GAN to the helper library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2600"/>
          </a:p>
        </p:txBody>
      </p:sp>
      <p:sp>
        <p:nvSpPr>
          <p:cNvPr id="312" name="Google Shape;3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accent4"/>
                </a:solidFill>
              </a:rPr>
              <a:t>‹#›</a:t>
            </a:fld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"/>
          <p:cNvSpPr txBox="1"/>
          <p:nvPr>
            <p:ph type="title"/>
          </p:nvPr>
        </p:nvSpPr>
        <p:spPr>
          <a:xfrm>
            <a:off x="586925" y="1970725"/>
            <a:ext cx="6624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Generative Adversarial Networks (GAN)</a:t>
            </a:r>
            <a:endParaRPr/>
          </a:p>
        </p:txBody>
      </p:sp>
      <p:sp>
        <p:nvSpPr>
          <p:cNvPr id="168" name="Google Shape;16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solidFill>
                  <a:schemeClr val="accent4"/>
                </a:solidFill>
              </a:rPr>
              <a:t>‹#›</a:t>
            </a:fld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85fdb5129f_0_0"/>
          <p:cNvSpPr txBox="1"/>
          <p:nvPr>
            <p:ph type="title"/>
          </p:nvPr>
        </p:nvSpPr>
        <p:spPr>
          <a:xfrm>
            <a:off x="322450" y="7810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The Problem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b="0" lang="en" sz="1600"/>
              <a:t>From a large collection of images, can a network learn to </a:t>
            </a:r>
            <a:r>
              <a:rPr i="1" lang="en" sz="1600"/>
              <a:t>generate</a:t>
            </a:r>
            <a:r>
              <a:rPr b="0" lang="en" sz="1600"/>
              <a:t> a new image?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0" sz="1200">
              <a:solidFill>
                <a:schemeClr val="dk2"/>
              </a:solidFill>
            </a:endParaRPr>
          </a:p>
        </p:txBody>
      </p:sp>
      <p:sp>
        <p:nvSpPr>
          <p:cNvPr id="174" name="Google Shape;174;g385fdb5129f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Google Shape;175;g385fdb5129f_0_0"/>
          <p:cNvSpPr txBox="1"/>
          <p:nvPr/>
        </p:nvSpPr>
        <p:spPr>
          <a:xfrm>
            <a:off x="2909750" y="267900"/>
            <a:ext cx="6066300" cy="27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Google Shape;176;g385fdb5129f_0_0" title="Screenshot 2025-10-12 at 6.09.2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325" y="640935"/>
            <a:ext cx="3023150" cy="184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g385fdb5129f_0_0" title="Screenshot 2025-10-12 at 6.10.03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2574" y="3141550"/>
            <a:ext cx="1020650" cy="111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g385fdb5129f_0_0"/>
          <p:cNvSpPr/>
          <p:nvPr/>
        </p:nvSpPr>
        <p:spPr>
          <a:xfrm>
            <a:off x="5794100" y="2614688"/>
            <a:ext cx="297600" cy="393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g385fdb5129f_0_0"/>
          <p:cNvSpPr txBox="1"/>
          <p:nvPr/>
        </p:nvSpPr>
        <p:spPr>
          <a:xfrm>
            <a:off x="2909750" y="4385175"/>
            <a:ext cx="60663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Generate samples from the distribution of “face” images</a:t>
            </a:r>
            <a:endParaRPr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85fdb5129f_0_12"/>
          <p:cNvSpPr txBox="1"/>
          <p:nvPr>
            <p:ph type="title"/>
          </p:nvPr>
        </p:nvSpPr>
        <p:spPr>
          <a:xfrm>
            <a:off x="322450" y="7810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The Problem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b="0" lang="en" sz="1600"/>
              <a:t>From a large collection of images, can a network learn to </a:t>
            </a:r>
            <a:r>
              <a:rPr i="1" lang="en" sz="1600"/>
              <a:t>generate</a:t>
            </a:r>
            <a:r>
              <a:rPr b="0" lang="en" sz="1600"/>
              <a:t> a new image?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0" sz="1200">
              <a:solidFill>
                <a:schemeClr val="dk2"/>
              </a:solidFill>
            </a:endParaRPr>
          </a:p>
        </p:txBody>
      </p:sp>
      <p:sp>
        <p:nvSpPr>
          <p:cNvPr id="185" name="Google Shape;185;g385fdb5129f_0_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g385fdb5129f_0_12"/>
          <p:cNvSpPr txBox="1"/>
          <p:nvPr/>
        </p:nvSpPr>
        <p:spPr>
          <a:xfrm>
            <a:off x="2909750" y="267900"/>
            <a:ext cx="6066300" cy="27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g385fdb5129f_0_12"/>
          <p:cNvSpPr txBox="1"/>
          <p:nvPr/>
        </p:nvSpPr>
        <p:spPr>
          <a:xfrm>
            <a:off x="2909750" y="534856"/>
            <a:ext cx="6066300" cy="44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What do we want from a generative model?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want an output that looks like it came from our dataset, but how do we judge that directly?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high dimensional data, this can be really hard: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often don’t have enough data to estimate the actual distribution of things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often don’t have enough compute to see if our model is outputting according to said distribution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Solution: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Have another network try and judge how realistic our outputs are for us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322450" y="7810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Introduction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b="0" lang="en" sz="1600"/>
              <a:t>Generative Adversarial Networks (GANs) consist of two neural networks working as “adversaries”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0" sz="1200">
              <a:solidFill>
                <a:schemeClr val="dk2"/>
              </a:solidFill>
            </a:endParaRPr>
          </a:p>
        </p:txBody>
      </p:sp>
      <p:sp>
        <p:nvSpPr>
          <p:cNvPr id="193" name="Google Shape;19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4"/>
          <p:cNvSpPr txBox="1"/>
          <p:nvPr/>
        </p:nvSpPr>
        <p:spPr>
          <a:xfrm>
            <a:off x="2909750" y="267900"/>
            <a:ext cx="6066300" cy="27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b="1" i="0" lang="en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Generator (G) - </a:t>
            </a:r>
            <a:r>
              <a:rPr b="0" i="0" lang="en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Trained to generate synthetic data from random noise to “fool” the Discriminator.</a:t>
            </a:r>
            <a:endParaRPr b="0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b="1" i="0" lang="en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Discriminator (D) - </a:t>
            </a:r>
            <a:r>
              <a:rPr b="0" i="0" lang="en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Trained to distinguish real data from fake (generated) data. </a:t>
            </a:r>
            <a:endParaRPr b="0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Vector z is fed into the generator function g(z,w) which outputs synthetic images, which are then combined with real images and fed to the discriminator function d(x, phi). " id="195" name="Google Shape;195;p4" title="Screenshot 2025-03-29 at 1.26.37 PM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34664" y="2038350"/>
            <a:ext cx="4241935" cy="240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4"/>
          <p:cNvSpPr txBox="1"/>
          <p:nvPr/>
        </p:nvSpPr>
        <p:spPr>
          <a:xfrm>
            <a:off x="2865750" y="4400550"/>
            <a:ext cx="59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12169"/>
                </a:solidFill>
                <a:latin typeface="Roboto"/>
                <a:ea typeface="Roboto"/>
                <a:cs typeface="Roboto"/>
                <a:sym typeface="Roboto"/>
              </a:rPr>
              <a:t>Image Source: Foster, D. (2024). Generative deep learning: Teaching machines to paint, write, compose, and play (2nd ed.). O'Reilly Media.</a:t>
            </a:r>
            <a:endParaRPr b="0" i="0" sz="1200" u="none" cap="none" strike="noStrike">
              <a:solidFill>
                <a:srgbClr val="0121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85fdb5129f_0_23"/>
          <p:cNvSpPr txBox="1"/>
          <p:nvPr>
            <p:ph type="title"/>
          </p:nvPr>
        </p:nvSpPr>
        <p:spPr>
          <a:xfrm>
            <a:off x="322450" y="781050"/>
            <a:ext cx="24315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Generative Adversarial Networks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0" sz="1200">
              <a:solidFill>
                <a:schemeClr val="dk2"/>
              </a:solidFill>
            </a:endParaRPr>
          </a:p>
        </p:txBody>
      </p:sp>
      <p:sp>
        <p:nvSpPr>
          <p:cNvPr id="202" name="Google Shape;202;g385fdb5129f_0_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g385fdb5129f_0_23"/>
          <p:cNvSpPr txBox="1"/>
          <p:nvPr/>
        </p:nvSpPr>
        <p:spPr>
          <a:xfrm>
            <a:off x="2909750" y="267900"/>
            <a:ext cx="6066300" cy="27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GAN training procedure:</a:t>
            </a:r>
            <a:endParaRPr b="1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number of times you want to update the 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discriminator’s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weights in each batch of real data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685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Take m real examples and generate m fake examples from the generator (passing random in random inputs from whichever distribution you choose to sample from) 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685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Update ONLY the discriminator’s weights by seeing how well it classifies data as real or fake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Generate m new fake examples, and see how well they fool the discriminator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Update ONLY the generator’s weights from this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4" name="Google Shape;204;g385fdb5129f_0_23" title="Screenshot 2025-10-12 at 7.14.2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29" y="2928946"/>
            <a:ext cx="2758150" cy="110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8"/>
          <p:cNvSpPr txBox="1"/>
          <p:nvPr>
            <p:ph type="title"/>
          </p:nvPr>
        </p:nvSpPr>
        <p:spPr>
          <a:xfrm>
            <a:off x="322450" y="781050"/>
            <a:ext cx="26151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Discriminator Loss Function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b="0" lang="en" sz="1600"/>
              <a:t>What should we use as a loss function for the critic (discriminator)?</a:t>
            </a:r>
            <a:endParaRPr b="0"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-"/>
            </a:pPr>
            <a:r>
              <a:rPr b="0" lang="en" sz="1600"/>
              <a:t>Small loss assigned for predicting high score for real images.</a:t>
            </a:r>
            <a:endParaRPr b="0" sz="1600"/>
          </a:p>
        </p:txBody>
      </p:sp>
      <p:sp>
        <p:nvSpPr>
          <p:cNvPr id="210" name="Google Shape;210;p8"/>
          <p:cNvSpPr txBox="1"/>
          <p:nvPr>
            <p:ph idx="1" type="body"/>
          </p:nvPr>
        </p:nvSpPr>
        <p:spPr>
          <a:xfrm>
            <a:off x="3209925" y="476250"/>
            <a:ext cx="5484000" cy="41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b="1" lang="en"/>
              <a:t>Recall the Binary Cross Entropy (BCE) Loss</a:t>
            </a:r>
            <a:endParaRPr b="1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Discriminator aims to minimize classification loss</a:t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We used the </a:t>
            </a:r>
            <a:r>
              <a:rPr b="1" lang="en"/>
              <a:t>BCE</a:t>
            </a:r>
            <a:r>
              <a:rPr lang="en"/>
              <a:t> for binary classification tasks, where the true value </a:t>
            </a:r>
            <a:r>
              <a:rPr b="1" lang="en"/>
              <a:t>x</a:t>
            </a:r>
            <a:r>
              <a:rPr lang="en"/>
              <a:t> is either 0 or 1: loss is log(1-x^) if correct value is 0 and log(x^) if it is 1.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11" name="Google Shape;21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Binary cross entropy loss equal to negative one over N times the sum of x times log x hat plus one - x times log of 1- x hat." id="212" name="Google Shape;212;p8" title="Screenshot 2025-03-17 at 3.43.47 PM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43625" y="2485411"/>
            <a:ext cx="4654599" cy="68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7"/>
          <p:cNvSpPr txBox="1"/>
          <p:nvPr>
            <p:ph type="title"/>
          </p:nvPr>
        </p:nvSpPr>
        <p:spPr>
          <a:xfrm>
            <a:off x="322450" y="781050"/>
            <a:ext cx="2710500" cy="3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Generator Loss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2800"/>
              <a:buNone/>
            </a:pPr>
            <a:r>
              <a:rPr b="0" lang="en" sz="1600"/>
              <a:t>What should we use as a loss function for the generator?</a:t>
            </a:r>
            <a:endParaRPr b="0" sz="1600"/>
          </a:p>
        </p:txBody>
      </p:sp>
      <p:sp>
        <p:nvSpPr>
          <p:cNvPr id="218" name="Google Shape;218;p7"/>
          <p:cNvSpPr txBox="1"/>
          <p:nvPr>
            <p:ph idx="1" type="body"/>
          </p:nvPr>
        </p:nvSpPr>
        <p:spPr>
          <a:xfrm>
            <a:off x="3209925" y="476250"/>
            <a:ext cx="5484000" cy="16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b="1" lang="en"/>
              <a:t>The discriminator loss is propagated back to the generator</a:t>
            </a:r>
            <a:endParaRPr b="1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/>
              <a:t>The generator aims to maximize the discriminator loss (we want to “fool” the discriminator)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/>
              <a:t>To evaluate the generator loss we simply pass the generated images to the discriminator and assign a small loss when the discriminator thinks those images are real (i.e. assigns to them the label 1):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19" name="Google Shape;21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verage over m examples of logarithm of one minus D of G of z_i" id="220" name="Google Shape;220;p7" title="Screenshot 2025-04-04 at 2.57.30 PM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14800" y="3447594"/>
            <a:ext cx="3714750" cy="94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S Theme Recruiting">
  <a:themeElements>
    <a:clrScheme name="Simple Light">
      <a:dk1>
        <a:srgbClr val="012169"/>
      </a:dk1>
      <a:lt1>
        <a:srgbClr val="FFFFFF"/>
      </a:lt1>
      <a:dk2>
        <a:srgbClr val="009EFF"/>
      </a:dk2>
      <a:lt2>
        <a:srgbClr val="EEEEEE"/>
      </a:lt2>
      <a:accent1>
        <a:srgbClr val="259B9A"/>
      </a:accent1>
      <a:accent2>
        <a:srgbClr val="D4285B"/>
      </a:accent2>
      <a:accent3>
        <a:srgbClr val="7B2A8D"/>
      </a:accent3>
      <a:accent4>
        <a:srgbClr val="6CACE4"/>
      </a:accent4>
      <a:accent5>
        <a:srgbClr val="BFC7D9"/>
      </a:accent5>
      <a:accent6>
        <a:srgbClr val="259B9A"/>
      </a:accent6>
      <a:hlink>
        <a:srgbClr val="259B9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